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7" r:id="rId4"/>
    <p:sldId id="262" r:id="rId5"/>
    <p:sldId id="259" r:id="rId6"/>
    <p:sldId id="260" r:id="rId7"/>
    <p:sldId id="268" r:id="rId8"/>
    <p:sldId id="266" r:id="rId9"/>
    <p:sldId id="264" r:id="rId10"/>
    <p:sldId id="267" r:id="rId11"/>
    <p:sldId id="265" r:id="rId12"/>
    <p:sldId id="269" r:id="rId13"/>
    <p:sldId id="261" r:id="rId14"/>
    <p:sldId id="263" r:id="rId15"/>
    <p:sldId id="274" r:id="rId16"/>
    <p:sldId id="275" r:id="rId17"/>
    <p:sldId id="272" r:id="rId18"/>
    <p:sldId id="271" r:id="rId19"/>
    <p:sldId id="273" r:id="rId20"/>
    <p:sldId id="277" r:id="rId21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230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D8887BD-E093-412B-B682-0C22E1910C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2CD6B35B-CB1A-4C7C-83CF-6F182CBA42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918C265-C85F-449B-B0FF-EFD835203F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C88EF-F821-4137-831C-7BF36ED2EC9C}" type="datetimeFigureOut">
              <a:rPr lang="cs-CZ" smtClean="0"/>
              <a:t>25.03.2022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74B483B-4E8B-4C98-AA64-C31FBC680E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910F2D1-E552-4FD4-80C7-34ABA7447A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3006E-D9E7-4EE3-ACDB-408C0DC5D4B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71354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10000">
        <p14:ripple/>
      </p:transition>
    </mc:Choice>
    <mc:Fallback>
      <p:transition spd="slow" advClick="0" advTm="10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FDC2B5B-B9C9-46C7-AB2C-872DF474A1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4B0A933B-C5C1-4F2D-BF3D-C073DEE047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1904A89-549B-4348-8521-E14934EB70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C88EF-F821-4137-831C-7BF36ED2EC9C}" type="datetimeFigureOut">
              <a:rPr lang="cs-CZ" smtClean="0"/>
              <a:t>25.03.2022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E4D0257-077B-4D79-B500-70A3A21BEF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FD4253D-549A-4848-8CD5-547F26FFA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3006E-D9E7-4EE3-ACDB-408C0DC5D4B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074739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10000">
        <p14:ripple/>
      </p:transition>
    </mc:Choice>
    <mc:Fallback>
      <p:transition spd="slow" advClick="0" advTm="10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91B89FB0-E4A0-4907-AFB3-CF967A78973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7F8C48CB-C4C0-44BA-AFDA-9E80FC5931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75C1563-2456-4943-B86D-F4C10EFD62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C88EF-F821-4137-831C-7BF36ED2EC9C}" type="datetimeFigureOut">
              <a:rPr lang="cs-CZ" smtClean="0"/>
              <a:t>25.03.2022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D4EAF67-CF9A-404D-B93E-5DD05C0541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F67D830-BD12-46C3-A113-12BB9C7179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3006E-D9E7-4EE3-ACDB-408C0DC5D4B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076500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10000">
        <p14:ripple/>
      </p:transition>
    </mc:Choice>
    <mc:Fallback>
      <p:transition spd="slow" advClick="0" advTm="10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9E3486D-95F2-41FB-94C8-FF364FE039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B7B339F-400A-4D02-A7A2-B7FF48694B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42E55AC-0A91-472C-9BEC-498A63FBC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C88EF-F821-4137-831C-7BF36ED2EC9C}" type="datetimeFigureOut">
              <a:rPr lang="cs-CZ" smtClean="0"/>
              <a:t>25.03.2022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AC1FD82-5AAF-4049-B6D3-4C6D3EE95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13EFB61-F8F6-41ED-AE61-FAEE0192EE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3006E-D9E7-4EE3-ACDB-408C0DC5D4B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900730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10000">
        <p14:ripple/>
      </p:transition>
    </mc:Choice>
    <mc:Fallback>
      <p:transition spd="slow" advClick="0" advTm="10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D7A6599-9568-42DF-85E0-F497FBFB48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5B966064-30FC-4E14-8F3A-1D329D4B11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2E4A169-3301-4716-9A17-3D9F6A109C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C88EF-F821-4137-831C-7BF36ED2EC9C}" type="datetimeFigureOut">
              <a:rPr lang="cs-CZ" smtClean="0"/>
              <a:t>25.03.2022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407A296-3E52-4233-B3A9-ABAFE2ED81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4EF15C3-2DAE-4E3E-BE3E-362DB11FE3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3006E-D9E7-4EE3-ACDB-408C0DC5D4B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351493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10000">
        <p14:ripple/>
      </p:transition>
    </mc:Choice>
    <mc:Fallback>
      <p:transition spd="slow" advClick="0" advTm="10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2D3BAFB-C3BE-4D0E-9F54-849C104979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049A38D-4812-4502-952E-D4464134E7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9A353004-8F9B-48B2-A33C-96DC750E64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9AC5A3FD-AE74-407B-AF47-1225C666CC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C88EF-F821-4137-831C-7BF36ED2EC9C}" type="datetimeFigureOut">
              <a:rPr lang="cs-CZ" smtClean="0"/>
              <a:t>25.03.2022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4C1D8BAD-7193-44EF-8D28-9152C8F195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FDD676EA-C239-4971-83B0-5865A27974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3006E-D9E7-4EE3-ACDB-408C0DC5D4B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553054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10000">
        <p14:ripple/>
      </p:transition>
    </mc:Choice>
    <mc:Fallback>
      <p:transition spd="slow" advClick="0" advTm="10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512CDD4-B507-445C-A5AE-AE708036EA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C432DD6B-3191-4397-A2E9-0BF5F55FC7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78B41444-295E-40FD-864F-768A68F38A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DDBBC563-19A3-488D-8C15-9850DBBDA61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CE063C85-9C82-4503-9637-05791F67814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06BB95A9-10CA-4C4A-B44F-19105F9DCE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C88EF-F821-4137-831C-7BF36ED2EC9C}" type="datetimeFigureOut">
              <a:rPr lang="cs-CZ" smtClean="0"/>
              <a:t>25.03.2022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A11733F1-537A-47BB-A13F-EF624955AD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48CAA717-33CB-4A30-BB73-70D4519F70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3006E-D9E7-4EE3-ACDB-408C0DC5D4B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092731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10000">
        <p14:ripple/>
      </p:transition>
    </mc:Choice>
    <mc:Fallback>
      <p:transition spd="slow" advClick="0" advTm="10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BE463EA-971E-4EBC-B841-2D70D93A1A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0CB4A7C9-1AF1-4E2E-A071-FD01448068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C88EF-F821-4137-831C-7BF36ED2EC9C}" type="datetimeFigureOut">
              <a:rPr lang="cs-CZ" smtClean="0"/>
              <a:t>25.03.2022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BAF49547-E5CD-4A6B-8C13-D0112D9786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B5315C4E-F74C-4035-A377-C12089FEFB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3006E-D9E7-4EE3-ACDB-408C0DC5D4B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067811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10000">
        <p14:ripple/>
      </p:transition>
    </mc:Choice>
    <mc:Fallback>
      <p:transition spd="slow" advClick="0" advTm="10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226FA31F-672D-4142-B675-CDD41DD01A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C88EF-F821-4137-831C-7BF36ED2EC9C}" type="datetimeFigureOut">
              <a:rPr lang="cs-CZ" smtClean="0"/>
              <a:t>25.03.2022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F94EC01A-93CF-462D-B311-DE10CF5124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70C53025-2B60-4F16-9BC2-6DB71113A5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3006E-D9E7-4EE3-ACDB-408C0DC5D4B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613080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10000">
        <p14:ripple/>
      </p:transition>
    </mc:Choice>
    <mc:Fallback>
      <p:transition spd="slow" advClick="0" advTm="10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4E5D9C0-FF82-423F-9860-08AEED4CB3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7C5ED6F-7274-4B1E-AEF1-C7B02FFC0A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71B10F6D-4632-4E62-9C99-64C95AA2A0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83D63B2A-2127-4AC1-9B29-EBF728B273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C88EF-F821-4137-831C-7BF36ED2EC9C}" type="datetimeFigureOut">
              <a:rPr lang="cs-CZ" smtClean="0"/>
              <a:t>25.03.2022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24B77C29-DC5F-43BD-BB46-06393BE501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0424E4D3-CAA5-46EF-B23F-C3FBF36966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3006E-D9E7-4EE3-ACDB-408C0DC5D4B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274841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10000">
        <p14:ripple/>
      </p:transition>
    </mc:Choice>
    <mc:Fallback>
      <p:transition spd="slow" advClick="0" advTm="10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FA107A-496F-4BE4-B96F-BD27892D87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FCAAA6EC-7338-44B9-AA35-95DC1EE9C87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BE22D36C-50E9-46A3-A561-451DEE54C0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3D418FA5-6F8E-4B6A-AA59-A22F71FD29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C88EF-F821-4137-831C-7BF36ED2EC9C}" type="datetimeFigureOut">
              <a:rPr lang="cs-CZ" smtClean="0"/>
              <a:t>25.03.2022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43C9E500-0095-4C48-8489-BDE701C48D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73644B89-77EC-4CBB-96A9-03D9A5FB0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3006E-D9E7-4EE3-ACDB-408C0DC5D4B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415899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10000">
        <p14:ripple/>
      </p:transition>
    </mc:Choice>
    <mc:Fallback>
      <p:transition spd="slow" advClick="0" advTm="10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FC8C4E11-E412-449F-9945-C7ED46FEEF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A3D4463C-5194-482D-91B7-706610D3C4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D608FBC-BD19-4854-A170-F84B461A55A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9C88EF-F821-4137-831C-7BF36ED2EC9C}" type="datetimeFigureOut">
              <a:rPr lang="cs-CZ" smtClean="0"/>
              <a:t>25.03.2022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0876951-8AB2-49E7-9F88-ECBFC1E92D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7739C76-BB57-4D00-AC55-8B878A65EA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43006E-D9E7-4EE3-ACDB-408C0DC5D4B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8845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1400" advClick="0" advTm="10000">
        <p14:ripple/>
      </p:transition>
    </mc:Choice>
    <mc:Fallback>
      <p:transition spd="slow" advClick="0" advTm="10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g"/><Relationship Id="rId3" Type="http://schemas.openxmlformats.org/officeDocument/2006/relationships/image" Target="../media/image18.jpg"/><Relationship Id="rId7" Type="http://schemas.openxmlformats.org/officeDocument/2006/relationships/image" Target="../media/image22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g"/><Relationship Id="rId11" Type="http://schemas.openxmlformats.org/officeDocument/2006/relationships/image" Target="../media/image26.jpg"/><Relationship Id="rId5" Type="http://schemas.openxmlformats.org/officeDocument/2006/relationships/image" Target="../media/image20.jpg"/><Relationship Id="rId10" Type="http://schemas.openxmlformats.org/officeDocument/2006/relationships/image" Target="../media/image25.jpg"/><Relationship Id="rId4" Type="http://schemas.openxmlformats.org/officeDocument/2006/relationships/image" Target="../media/image19.jpg"/><Relationship Id="rId9" Type="http://schemas.openxmlformats.org/officeDocument/2006/relationships/image" Target="../media/image24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27.png"/><Relationship Id="rId7" Type="http://schemas.openxmlformats.org/officeDocument/2006/relationships/image" Target="../media/image2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microsoft.com/office/2007/relationships/hdphoto" Target="../media/hdphoto11.wdp"/><Relationship Id="rId5" Type="http://schemas.openxmlformats.org/officeDocument/2006/relationships/image" Target="../media/image28.png"/><Relationship Id="rId10" Type="http://schemas.microsoft.com/office/2007/relationships/hdphoto" Target="../media/hdphoto13.wdp"/><Relationship Id="rId4" Type="http://schemas.microsoft.com/office/2007/relationships/hdphoto" Target="../media/hdphoto10.wdp"/><Relationship Id="rId9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7" Type="http://schemas.microsoft.com/office/2007/relationships/hdphoto" Target="../media/hdphoto14.wdp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6.png"/><Relationship Id="rId7" Type="http://schemas.microsoft.com/office/2007/relationships/hdphoto" Target="../media/hdphoto16.wdp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jpg"/><Relationship Id="rId10" Type="http://schemas.openxmlformats.org/officeDocument/2006/relationships/image" Target="../media/image40.png"/><Relationship Id="rId4" Type="http://schemas.microsoft.com/office/2007/relationships/hdphoto" Target="../media/hdphoto15.wdp"/><Relationship Id="rId9" Type="http://schemas.microsoft.com/office/2007/relationships/hdphoto" Target="../media/hdphoto17.wdp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20.wdp"/><Relationship Id="rId13" Type="http://schemas.openxmlformats.org/officeDocument/2006/relationships/image" Target="../media/image46.png"/><Relationship Id="rId18" Type="http://schemas.microsoft.com/office/2007/relationships/hdphoto" Target="../media/hdphoto25.wdp"/><Relationship Id="rId3" Type="http://schemas.openxmlformats.org/officeDocument/2006/relationships/image" Target="../media/image41.png"/><Relationship Id="rId7" Type="http://schemas.openxmlformats.org/officeDocument/2006/relationships/image" Target="../media/image43.png"/><Relationship Id="rId12" Type="http://schemas.microsoft.com/office/2007/relationships/hdphoto" Target="../media/hdphoto22.wdp"/><Relationship Id="rId17" Type="http://schemas.openxmlformats.org/officeDocument/2006/relationships/image" Target="../media/image48.png"/><Relationship Id="rId2" Type="http://schemas.openxmlformats.org/officeDocument/2006/relationships/image" Target="../media/image13.jpg"/><Relationship Id="rId16" Type="http://schemas.microsoft.com/office/2007/relationships/hdphoto" Target="../media/hdphoto24.wdp"/><Relationship Id="rId1" Type="http://schemas.openxmlformats.org/officeDocument/2006/relationships/slideLayout" Target="../slideLayouts/slideLayout2.xml"/><Relationship Id="rId6" Type="http://schemas.microsoft.com/office/2007/relationships/hdphoto" Target="../media/hdphoto19.wdp"/><Relationship Id="rId11" Type="http://schemas.openxmlformats.org/officeDocument/2006/relationships/image" Target="../media/image45.png"/><Relationship Id="rId5" Type="http://schemas.openxmlformats.org/officeDocument/2006/relationships/image" Target="../media/image42.png"/><Relationship Id="rId15" Type="http://schemas.openxmlformats.org/officeDocument/2006/relationships/image" Target="../media/image47.png"/><Relationship Id="rId10" Type="http://schemas.microsoft.com/office/2007/relationships/hdphoto" Target="../media/hdphoto21.wdp"/><Relationship Id="rId19" Type="http://schemas.openxmlformats.org/officeDocument/2006/relationships/image" Target="../media/image49.jpg"/><Relationship Id="rId4" Type="http://schemas.microsoft.com/office/2007/relationships/hdphoto" Target="../media/hdphoto18.wdp"/><Relationship Id="rId9" Type="http://schemas.openxmlformats.org/officeDocument/2006/relationships/image" Target="../media/image44.png"/><Relationship Id="rId14" Type="http://schemas.microsoft.com/office/2007/relationships/hdphoto" Target="../media/hdphoto23.wdp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27.wdp"/><Relationship Id="rId3" Type="http://schemas.openxmlformats.org/officeDocument/2006/relationships/image" Target="../media/image50.jpg"/><Relationship Id="rId7" Type="http://schemas.openxmlformats.org/officeDocument/2006/relationships/image" Target="../media/image53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6" Type="http://schemas.microsoft.com/office/2007/relationships/hdphoto" Target="../media/hdphoto26.wdp"/><Relationship Id="rId11" Type="http://schemas.microsoft.com/office/2007/relationships/hdphoto" Target="../media/hdphoto28.wdp"/><Relationship Id="rId5" Type="http://schemas.openxmlformats.org/officeDocument/2006/relationships/image" Target="../media/image52.png"/><Relationship Id="rId10" Type="http://schemas.openxmlformats.org/officeDocument/2006/relationships/image" Target="../media/image55.png"/><Relationship Id="rId4" Type="http://schemas.openxmlformats.org/officeDocument/2006/relationships/image" Target="../media/image51.jpg"/><Relationship Id="rId9" Type="http://schemas.openxmlformats.org/officeDocument/2006/relationships/image" Target="../media/image54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10.png"/><Relationship Id="rId4" Type="http://schemas.microsoft.com/office/2007/relationships/hdphoto" Target="../media/hdphoto3.wdp"/><Relationship Id="rId9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14.png"/><Relationship Id="rId7" Type="http://schemas.openxmlformats.org/officeDocument/2006/relationships/image" Target="../media/image16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5" Type="http://schemas.openxmlformats.org/officeDocument/2006/relationships/image" Target="../media/image15.png"/><Relationship Id="rId10" Type="http://schemas.microsoft.com/office/2007/relationships/hdphoto" Target="../media/hdphoto9.wdp"/><Relationship Id="rId4" Type="http://schemas.microsoft.com/office/2007/relationships/hdphoto" Target="../media/hdphoto6.wdp"/><Relationship Id="rId9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7000"/>
            <a:lum/>
          </a:blip>
          <a:srcRect/>
          <a:stretch>
            <a:fillRect t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D275C06-9F98-466D-A286-9DB84C191A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448800" cy="1994463"/>
          </a:xfrm>
        </p:spPr>
        <p:txBody>
          <a:bodyPr>
            <a:noAutofit/>
          </a:bodyPr>
          <a:lstStyle/>
          <a:p>
            <a:r>
              <a:rPr lang="cs-CZ" sz="8000" dirty="0">
                <a:latin typeface="Jokerman" panose="04090605060D06020702" pitchFamily="82" charset="0"/>
              </a:rPr>
              <a:t>ŠKOLNÍ DRUŽINA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17D029F1-40F2-42AD-83C9-FE6EBAD5BA9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cs-CZ" sz="3600" b="1" dirty="0">
                <a:latin typeface="Comic Sans MS" panose="030F0702030302020204" pitchFamily="66" charset="0"/>
                <a:cs typeface="Arial" panose="020B0604020202020204" pitchFamily="34" charset="0"/>
              </a:rPr>
              <a:t>Základní škola Roudnice nad Labem</a:t>
            </a:r>
          </a:p>
          <a:p>
            <a:r>
              <a:rPr lang="cs-CZ" sz="2800" b="1" dirty="0">
                <a:latin typeface="Comic Sans MS" panose="030F0702030302020204" pitchFamily="66" charset="0"/>
                <a:cs typeface="Arial" panose="020B0604020202020204" pitchFamily="34" charset="0"/>
              </a:rPr>
              <a:t>Karla Jeřábka 941, okres Litoměřice</a:t>
            </a:r>
          </a:p>
        </p:txBody>
      </p:sp>
    </p:spTree>
    <p:extLst>
      <p:ext uri="{BB962C8B-B14F-4D97-AF65-F5344CB8AC3E}">
        <p14:creationId xmlns:p14="http://schemas.microsoft.com/office/powerpoint/2010/main" val="28449117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5000">
        <p14:ripple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73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39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249" decel="50000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7000"/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Obrázek 28">
            <a:extLst>
              <a:ext uri="{FF2B5EF4-FFF2-40B4-BE49-F238E27FC236}">
                <a16:creationId xmlns:a16="http://schemas.microsoft.com/office/drawing/2014/main" id="{96C410FC-D2C0-43AE-A302-B397750D28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157" y="-18506"/>
            <a:ext cx="3756265" cy="19930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1" name="Obrázek 30">
            <a:extLst>
              <a:ext uri="{FF2B5EF4-FFF2-40B4-BE49-F238E27FC236}">
                <a16:creationId xmlns:a16="http://schemas.microsoft.com/office/drawing/2014/main" id="{7ADC6E85-B912-4B00-979B-D8E86B240C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4150" y="4626074"/>
            <a:ext cx="3382604" cy="19143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3" name="Obrázek 32">
            <a:extLst>
              <a:ext uri="{FF2B5EF4-FFF2-40B4-BE49-F238E27FC236}">
                <a16:creationId xmlns:a16="http://schemas.microsoft.com/office/drawing/2014/main" id="{EA9E5867-D010-4150-92F0-8F425005DA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4323" y="2364522"/>
            <a:ext cx="3382604" cy="20703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5" name="Obrázek 34">
            <a:extLst>
              <a:ext uri="{FF2B5EF4-FFF2-40B4-BE49-F238E27FC236}">
                <a16:creationId xmlns:a16="http://schemas.microsoft.com/office/drawing/2014/main" id="{F272BB57-D4DB-40AE-A4ED-C41F326A1E5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1984" y="87335"/>
            <a:ext cx="2995630" cy="19898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9" name="Obrázek 38">
            <a:extLst>
              <a:ext uri="{FF2B5EF4-FFF2-40B4-BE49-F238E27FC236}">
                <a16:creationId xmlns:a16="http://schemas.microsoft.com/office/drawing/2014/main" id="{4CE35051-C426-4FFF-9E6E-BBF17C0E72E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157" y="2325194"/>
            <a:ext cx="3756265" cy="21028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" name="Obrázek 40">
            <a:extLst>
              <a:ext uri="{FF2B5EF4-FFF2-40B4-BE49-F238E27FC236}">
                <a16:creationId xmlns:a16="http://schemas.microsoft.com/office/drawing/2014/main" id="{4B89DE78-0E89-477A-81B1-7C6A6148313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4320" y="166386"/>
            <a:ext cx="3382604" cy="19826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3" name="Obrázek 42">
            <a:extLst>
              <a:ext uri="{FF2B5EF4-FFF2-40B4-BE49-F238E27FC236}">
                <a16:creationId xmlns:a16="http://schemas.microsoft.com/office/drawing/2014/main" id="{379D1479-44FC-4558-B02B-120ED3D0EA7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080" y="4586746"/>
            <a:ext cx="3725169" cy="19930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5" name="Obrázek 44">
            <a:extLst>
              <a:ext uri="{FF2B5EF4-FFF2-40B4-BE49-F238E27FC236}">
                <a16:creationId xmlns:a16="http://schemas.microsoft.com/office/drawing/2014/main" id="{9837DFDE-E6E8-4F7D-96E4-72C1F557EEB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1991" y="4586747"/>
            <a:ext cx="3016932" cy="19898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7" name="Obrázek 46">
            <a:extLst>
              <a:ext uri="{FF2B5EF4-FFF2-40B4-BE49-F238E27FC236}">
                <a16:creationId xmlns:a16="http://schemas.microsoft.com/office/drawing/2014/main" id="{99DF80B0-584F-4E15-8AF7-B9C2AFFFF40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1984" y="2335026"/>
            <a:ext cx="2985797" cy="21028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784767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10000">
        <p14:ripple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7000"/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3547CFC-BC3F-4B66-879D-F17E26BC1D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>
                <a:latin typeface="Comic Sans MS" panose="030F0702030302020204" pitchFamily="66" charset="0"/>
              </a:rPr>
              <a:t>Naše </a:t>
            </a:r>
            <a:r>
              <a:rPr lang="cs-CZ" b="1" dirty="0" err="1">
                <a:latin typeface="Comic Sans MS" panose="030F0702030302020204" pitchFamily="66" charset="0"/>
              </a:rPr>
              <a:t>družinka</a:t>
            </a:r>
            <a:r>
              <a:rPr lang="cs-CZ" b="1" dirty="0">
                <a:latin typeface="Comic Sans MS" panose="030F0702030302020204" pitchFamily="66" charset="0"/>
              </a:rPr>
              <a:t> ve fotkách…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1DB8B5F-52BA-43E4-9187-4ADCD84A8A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4305" y="1779674"/>
            <a:ext cx="10515600" cy="4351338"/>
          </a:xfrm>
        </p:spPr>
        <p:txBody>
          <a:bodyPr/>
          <a:lstStyle/>
          <a:p>
            <a:pPr algn="ctr"/>
            <a:r>
              <a:rPr lang="cs-CZ" sz="3200" b="1" dirty="0">
                <a:latin typeface="Comic Sans MS" panose="030F0702030302020204" pitchFamily="66" charset="0"/>
              </a:rPr>
              <a:t>Venkovní prostory k různým pohybovým aktivitám (míčové hry všeho druhu, skákání přes švihadla a lana, využívání balančních pomůcek, chůze na chůdách, žonglování, tancování, houpání…)</a:t>
            </a:r>
          </a:p>
          <a:p>
            <a:pPr marL="0" indent="0" algn="ctr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590367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10000">
        <p14:ripple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8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8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8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7000"/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270C8DAB-53F4-480E-A1EB-B57634B86D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878" y="256967"/>
            <a:ext cx="5277464" cy="26387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2ED53A36-C220-4B28-81D6-4553DE8006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878" y="3632056"/>
            <a:ext cx="4793175" cy="29689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476CE679-79C5-40AD-9C8E-2DB7137E81A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5706" y="256968"/>
            <a:ext cx="5370772" cy="26853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15455AC6-3A48-4AFC-8440-A513828079F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8820" y="3752203"/>
            <a:ext cx="5697658" cy="28488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790422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10000">
        <p14:ripple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7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D9B96B5-B788-4167-A8E6-1CDC6A135D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90049"/>
          </a:xfrm>
        </p:spPr>
        <p:txBody>
          <a:bodyPr/>
          <a:lstStyle/>
          <a:p>
            <a:pPr algn="ctr"/>
            <a:r>
              <a:rPr lang="cs-CZ" b="1" dirty="0">
                <a:latin typeface="Comic Sans MS" panose="030F0702030302020204" pitchFamily="66" charset="0"/>
              </a:rPr>
              <a:t>ROK PLNÝ AKCÍ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85C16E2-23A2-469A-A448-4AB1FEF47B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297" y="1455174"/>
            <a:ext cx="11484077" cy="5037701"/>
          </a:xfrm>
        </p:spPr>
        <p:txBody>
          <a:bodyPr numCol="2">
            <a:normAutofit lnSpcReduction="10000"/>
          </a:bodyPr>
          <a:lstStyle/>
          <a:p>
            <a:r>
              <a:rPr lang="cs-CZ" sz="3200" b="1" dirty="0">
                <a:latin typeface="Comic Sans MS" panose="030F0702030302020204" pitchFamily="66" charset="0"/>
              </a:rPr>
              <a:t>Drakiáda </a:t>
            </a:r>
          </a:p>
          <a:p>
            <a:r>
              <a:rPr lang="cs-CZ" sz="3200" b="1" dirty="0">
                <a:latin typeface="Comic Sans MS" panose="030F0702030302020204" pitchFamily="66" charset="0"/>
              </a:rPr>
              <a:t>Návštěva klauna Fíly</a:t>
            </a:r>
          </a:p>
          <a:p>
            <a:r>
              <a:rPr lang="cs-CZ" sz="3200" b="1" dirty="0" err="1">
                <a:latin typeface="Comic Sans MS" panose="030F0702030302020204" pitchFamily="66" charset="0"/>
              </a:rPr>
              <a:t>Halloweenský</a:t>
            </a:r>
            <a:r>
              <a:rPr lang="cs-CZ" sz="3200" b="1" dirty="0">
                <a:latin typeface="Comic Sans MS" panose="030F0702030302020204" pitchFamily="66" charset="0"/>
              </a:rPr>
              <a:t> rej</a:t>
            </a:r>
          </a:p>
          <a:p>
            <a:r>
              <a:rPr lang="cs-CZ" sz="3200" b="1" dirty="0">
                <a:latin typeface="Comic Sans MS" panose="030F0702030302020204" pitchFamily="66" charset="0"/>
              </a:rPr>
              <a:t>Vánoční besídky v oddělení</a:t>
            </a:r>
          </a:p>
          <a:p>
            <a:r>
              <a:rPr lang="cs-CZ" sz="3200" b="1" dirty="0">
                <a:latin typeface="Comic Sans MS" panose="030F0702030302020204" pitchFamily="66" charset="0"/>
              </a:rPr>
              <a:t>Výroba dárečků</a:t>
            </a:r>
          </a:p>
          <a:p>
            <a:r>
              <a:rPr lang="cs-CZ" sz="3200" b="1" dirty="0">
                <a:latin typeface="Comic Sans MS" panose="030F0702030302020204" pitchFamily="66" charset="0"/>
              </a:rPr>
              <a:t>Návštěva výstavy betlémů</a:t>
            </a:r>
          </a:p>
          <a:p>
            <a:r>
              <a:rPr lang="cs-CZ" sz="3200" b="1" dirty="0">
                <a:latin typeface="Comic Sans MS" panose="030F0702030302020204" pitchFamily="66" charset="0"/>
              </a:rPr>
              <a:t>Návštěva knihovny</a:t>
            </a:r>
          </a:p>
          <a:p>
            <a:r>
              <a:rPr lang="cs-CZ" sz="3200" b="1" dirty="0">
                <a:latin typeface="Comic Sans MS" panose="030F0702030302020204" pitchFamily="66" charset="0"/>
              </a:rPr>
              <a:t>Kvízová odpoledne</a:t>
            </a:r>
          </a:p>
          <a:p>
            <a:r>
              <a:rPr lang="cs-CZ" sz="3200" b="1" dirty="0">
                <a:latin typeface="Comic Sans MS" panose="030F0702030302020204" pitchFamily="66" charset="0"/>
              </a:rPr>
              <a:t>Animační program </a:t>
            </a:r>
            <a:r>
              <a:rPr lang="cs-CZ" sz="3200" b="1" dirty="0" err="1">
                <a:latin typeface="Comic Sans MS" panose="030F0702030302020204" pitchFamily="66" charset="0"/>
              </a:rPr>
              <a:t>Šmoulové</a:t>
            </a:r>
            <a:endParaRPr lang="cs-CZ" sz="3200" b="1" dirty="0">
              <a:latin typeface="Comic Sans MS" panose="030F0702030302020204" pitchFamily="66" charset="0"/>
            </a:endParaRPr>
          </a:p>
          <a:p>
            <a:r>
              <a:rPr lang="cs-CZ" sz="3200" b="1" dirty="0">
                <a:latin typeface="Comic Sans MS" panose="030F0702030302020204" pitchFamily="66" charset="0"/>
              </a:rPr>
              <a:t>Beseda s papoušky</a:t>
            </a:r>
          </a:p>
          <a:p>
            <a:r>
              <a:rPr lang="cs-CZ" sz="3200" b="1" dirty="0">
                <a:latin typeface="Comic Sans MS" panose="030F0702030302020204" pitchFamily="66" charset="0"/>
              </a:rPr>
              <a:t>Sváťovo divadlo</a:t>
            </a:r>
          </a:p>
          <a:p>
            <a:r>
              <a:rPr lang="cs-CZ" sz="3200" b="1" dirty="0">
                <a:latin typeface="Comic Sans MS" panose="030F0702030302020204" pitchFamily="66" charset="0"/>
              </a:rPr>
              <a:t>Vítání jara</a:t>
            </a:r>
          </a:p>
          <a:p>
            <a:r>
              <a:rPr lang="cs-CZ" sz="3200" b="1" dirty="0">
                <a:latin typeface="Comic Sans MS" panose="030F0702030302020204" pitchFamily="66" charset="0"/>
              </a:rPr>
              <a:t>Velikonoční výroba</a:t>
            </a:r>
          </a:p>
          <a:p>
            <a:r>
              <a:rPr lang="cs-CZ" sz="3200" b="1" dirty="0">
                <a:latin typeface="Comic Sans MS" panose="030F0702030302020204" pitchFamily="66" charset="0"/>
              </a:rPr>
              <a:t>Návštěva hasičské stanice</a:t>
            </a:r>
          </a:p>
          <a:p>
            <a:r>
              <a:rPr lang="cs-CZ" sz="3200" b="1" dirty="0">
                <a:latin typeface="Comic Sans MS" panose="030F0702030302020204" pitchFamily="66" charset="0"/>
              </a:rPr>
              <a:t>Pálení čarodějnic</a:t>
            </a:r>
          </a:p>
          <a:p>
            <a:r>
              <a:rPr lang="cs-CZ" sz="3200" b="1" dirty="0">
                <a:latin typeface="Comic Sans MS" panose="030F0702030302020204" pitchFamily="66" charset="0"/>
              </a:rPr>
              <a:t>Den dětí </a:t>
            </a:r>
          </a:p>
          <a:p>
            <a:r>
              <a:rPr lang="cs-CZ" sz="3200" b="1" dirty="0">
                <a:latin typeface="Comic Sans MS" panose="030F0702030302020204" pitchFamily="66" charset="0"/>
              </a:rPr>
              <a:t>… mnoho a mnoho turnajů        </a:t>
            </a:r>
          </a:p>
          <a:p>
            <a:pPr marL="0" indent="0">
              <a:buNone/>
            </a:pPr>
            <a:r>
              <a:rPr lang="cs-CZ" sz="3200" b="1" dirty="0">
                <a:latin typeface="Comic Sans MS" panose="030F0702030302020204" pitchFamily="66" charset="0"/>
              </a:rPr>
              <a:t>                     a her… </a:t>
            </a:r>
          </a:p>
        </p:txBody>
      </p:sp>
    </p:spTree>
    <p:extLst>
      <p:ext uri="{BB962C8B-B14F-4D97-AF65-F5344CB8AC3E}">
        <p14:creationId xmlns:p14="http://schemas.microsoft.com/office/powerpoint/2010/main" val="16941170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10000">
        <p14:ripple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4" dur="1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5" dur="1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6" dur="1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7" dur="1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1" dur="1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2" dur="1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3" dur="1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4" dur="1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8" dur="1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9" dur="1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30" dur="1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31" dur="1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35" dur="1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36" dur="1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37" dur="1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38" dur="1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42" dur="1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43" dur="1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44" dur="1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45" dur="1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49" dur="1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50" dur="1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51" dur="1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52" dur="1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56" dur="1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57" dur="1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58" dur="1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59" dur="1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63" dur="1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64" dur="1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65" dur="1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66" dur="1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70" dur="1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71" dur="1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72" dur="1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73" dur="1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77" dur="1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78" dur="1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79" dur="1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80" dur="1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84" dur="1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85" dur="1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86" dur="1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87" dur="1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3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91" dur="1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92" dur="1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93" dur="1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94" dur="1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3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98" dur="1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99" dur="1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00" dur="1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01" dur="1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05" dur="1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06" dur="1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07" dur="1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08" dur="1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3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12" dur="1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13" dur="1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14" dur="1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15" dur="1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3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19" dur="1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20" dur="1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21" dur="1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22" dur="1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3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26" dur="1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27" dur="1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28" dur="1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29" dur="1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3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33" dur="1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34" dur="1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35" dur="1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36" dur="1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7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2B3B3A96-9A65-4B35-BBC3-505574D622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11"/>
          <a:stretch/>
        </p:blipFill>
        <p:spPr>
          <a:xfrm>
            <a:off x="8357419" y="57125"/>
            <a:ext cx="3165986" cy="25611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A0870E7F-BAC9-4BA5-8A6D-79D1C97E80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3389" y="57125"/>
            <a:ext cx="4883774" cy="26860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F1D37FC0-2A43-4491-8AC6-2618F41F9F0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10"/>
          <a:stretch/>
        </p:blipFill>
        <p:spPr>
          <a:xfrm>
            <a:off x="446825" y="57125"/>
            <a:ext cx="2471436" cy="39089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85A89DFD-F7F0-4D0C-B219-A95FF5FA456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93" t="13420" r="8438"/>
          <a:stretch/>
        </p:blipFill>
        <p:spPr>
          <a:xfrm flipH="1">
            <a:off x="5955959" y="3145536"/>
            <a:ext cx="5567445" cy="36553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B3FB3236-15FA-4B20-BA29-908E5C88302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1419"/>
          <a:stretch/>
        </p:blipFill>
        <p:spPr>
          <a:xfrm>
            <a:off x="1007733" y="4057675"/>
            <a:ext cx="4859889" cy="2743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12128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10000">
        <p14:ripple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7000"/>
            <a:lum/>
          </a:blip>
          <a:srcRect/>
          <a:stretch>
            <a:fillRect l="-28000" r="-2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3547CFC-BC3F-4B66-879D-F17E26BC1D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>
                <a:latin typeface="Comic Sans MS" panose="030F0702030302020204" pitchFamily="66" charset="0"/>
              </a:rPr>
              <a:t>Naše </a:t>
            </a:r>
            <a:r>
              <a:rPr lang="cs-CZ" b="1" dirty="0" err="1">
                <a:latin typeface="Comic Sans MS" panose="030F0702030302020204" pitchFamily="66" charset="0"/>
              </a:rPr>
              <a:t>družinka</a:t>
            </a:r>
            <a:r>
              <a:rPr lang="cs-CZ" b="1" dirty="0">
                <a:latin typeface="Comic Sans MS" panose="030F0702030302020204" pitchFamily="66" charset="0"/>
              </a:rPr>
              <a:t> ve fotkách…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1DB8B5F-52BA-43E4-9187-4ADCD84A8A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1181" y="1807337"/>
            <a:ext cx="10249637" cy="897910"/>
          </a:xfrm>
        </p:spPr>
        <p:txBody>
          <a:bodyPr/>
          <a:lstStyle/>
          <a:p>
            <a:r>
              <a:rPr lang="cs-CZ" sz="3200" b="1" dirty="0">
                <a:latin typeface="Comic Sans MS" panose="030F0702030302020204" pitchFamily="66" charset="0"/>
              </a:rPr>
              <a:t>Zapojení do projektu Evropské unie – Šablony II.</a:t>
            </a:r>
          </a:p>
          <a:p>
            <a:pPr marL="0" indent="0">
              <a:buNone/>
            </a:pP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23227261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10000">
        <p14:ripple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7000"/>
            <a:lum/>
          </a:blip>
          <a:srcRect/>
          <a:stretch>
            <a:fillRect l="-28000" r="-2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395A5D53-F937-4194-9AAB-5798ABC3F8F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000" t="7688" r="11290"/>
          <a:stretch/>
        </p:blipFill>
        <p:spPr>
          <a:xfrm>
            <a:off x="8743861" y="3765001"/>
            <a:ext cx="3202333" cy="28168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BFC364D7-7C6F-40AF-92F3-63010AF8925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80" r="18000"/>
          <a:stretch/>
        </p:blipFill>
        <p:spPr>
          <a:xfrm>
            <a:off x="8743861" y="318858"/>
            <a:ext cx="3202333" cy="24475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A34CEC54-9741-4571-8FD2-5BD30BD8013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38537" t="28966" r="39709" b="30583"/>
          <a:stretch/>
        </p:blipFill>
        <p:spPr>
          <a:xfrm>
            <a:off x="245803" y="3671457"/>
            <a:ext cx="3202332" cy="29103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1174B357-E6B0-41AD-BF0A-E7C7C50165C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35161" t="17778" r="36694" b="14982"/>
          <a:stretch/>
        </p:blipFill>
        <p:spPr>
          <a:xfrm>
            <a:off x="3785420" y="318858"/>
            <a:ext cx="4660490" cy="62629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D3420024-F0D6-4210-813A-F8A9EBE175C0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34920" t="22796" r="36935" b="14694"/>
          <a:stretch/>
        </p:blipFill>
        <p:spPr>
          <a:xfrm rot="16200000">
            <a:off x="493784" y="-11418"/>
            <a:ext cx="2649794" cy="33103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332676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10000">
        <p14:ripple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7000"/>
            <a:lum/>
          </a:blip>
          <a:srcRect/>
          <a:stretch>
            <a:fillRect l="-28000" r="-2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3547CFC-BC3F-4B66-879D-F17E26BC1D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>
                <a:latin typeface="Comic Sans MS" panose="030F0702030302020204" pitchFamily="66" charset="0"/>
              </a:rPr>
              <a:t>Naše </a:t>
            </a:r>
            <a:r>
              <a:rPr lang="cs-CZ" b="1" dirty="0" err="1">
                <a:latin typeface="Comic Sans MS" panose="030F0702030302020204" pitchFamily="66" charset="0"/>
              </a:rPr>
              <a:t>družinka</a:t>
            </a:r>
            <a:r>
              <a:rPr lang="cs-CZ" b="1" dirty="0">
                <a:latin typeface="Comic Sans MS" panose="030F0702030302020204" pitchFamily="66" charset="0"/>
              </a:rPr>
              <a:t> ve fotkách…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1DB8B5F-52BA-43E4-9187-4ADCD84A8A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6142" y="1836146"/>
            <a:ext cx="11385754" cy="897910"/>
          </a:xfrm>
        </p:spPr>
        <p:txBody>
          <a:bodyPr/>
          <a:lstStyle/>
          <a:p>
            <a:pPr algn="ctr"/>
            <a:r>
              <a:rPr lang="cs-CZ" sz="3200" b="1" dirty="0">
                <a:latin typeface="Comic Sans MS" panose="030F0702030302020204" pitchFamily="66" charset="0"/>
              </a:rPr>
              <a:t>Pravidelné výstavy v České spořitelně </a:t>
            </a:r>
            <a:r>
              <a:rPr lang="cs-CZ" sz="3200" b="1" dirty="0" err="1">
                <a:latin typeface="Comic Sans MS" panose="030F0702030302020204" pitchFamily="66" charset="0"/>
              </a:rPr>
              <a:t>a.s</a:t>
            </a:r>
            <a:r>
              <a:rPr lang="cs-CZ" sz="3200" b="1" dirty="0">
                <a:latin typeface="Comic Sans MS" panose="030F0702030302020204" pitchFamily="66" charset="0"/>
              </a:rPr>
              <a:t> Roudnice </a:t>
            </a:r>
            <a:r>
              <a:rPr lang="cs-CZ" sz="3200" b="1" dirty="0" err="1">
                <a:latin typeface="Comic Sans MS" panose="030F0702030302020204" pitchFamily="66" charset="0"/>
              </a:rPr>
              <a:t>n.L.</a:t>
            </a:r>
            <a:endParaRPr lang="cs-CZ" sz="3200" b="1" dirty="0">
              <a:latin typeface="Comic Sans MS" panose="030F0702030302020204" pitchFamily="66" charset="0"/>
            </a:endParaRPr>
          </a:p>
          <a:p>
            <a:pPr marL="0" indent="0" algn="ctr">
              <a:buNone/>
            </a:pP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12719198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10000">
        <p14:ripple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7000"/>
            <a:lum/>
          </a:blip>
          <a:srcRect/>
          <a:stretch>
            <a:fillRect l="-28000" r="-2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24AAD4E3-4CD1-41C5-97A3-81DD76AD61F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480"/>
          <a:stretch/>
        </p:blipFill>
        <p:spPr>
          <a:xfrm>
            <a:off x="573415" y="277676"/>
            <a:ext cx="2477276" cy="15774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B3A856E1-B6E7-4D6E-8DDB-A7F25B418D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6395" y="2176466"/>
            <a:ext cx="2536530" cy="45891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ACF651A4-ECCD-41FC-8B91-2975E54597B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3484" y="3840546"/>
            <a:ext cx="3909039" cy="29250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B304E266-2E0A-43DA-853D-BF11B2A6DA1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538" y="277676"/>
            <a:ext cx="2247537" cy="32156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Obrázek 17">
            <a:extLst>
              <a:ext uri="{FF2B5EF4-FFF2-40B4-BE49-F238E27FC236}">
                <a16:creationId xmlns:a16="http://schemas.microsoft.com/office/drawing/2014/main" id="{DBC46CFC-D939-44F7-8C6A-6CDD92C5DDD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3061" y="277676"/>
            <a:ext cx="1844413" cy="32156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Obrázek 19">
            <a:extLst>
              <a:ext uri="{FF2B5EF4-FFF2-40B4-BE49-F238E27FC236}">
                <a16:creationId xmlns:a16="http://schemas.microsoft.com/office/drawing/2014/main" id="{7FE42ADA-ED08-460C-8D1F-97A3B626519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7707" y="277676"/>
            <a:ext cx="1959349" cy="32156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" name="Obrázek 26">
            <a:extLst>
              <a:ext uri="{FF2B5EF4-FFF2-40B4-BE49-F238E27FC236}">
                <a16:creationId xmlns:a16="http://schemas.microsoft.com/office/drawing/2014/main" id="{D43055F9-CC0A-4092-9D87-C8607D1BA5A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1987" y="3793892"/>
            <a:ext cx="1844412" cy="29250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9" name="Obrázek 28">
            <a:extLst>
              <a:ext uri="{FF2B5EF4-FFF2-40B4-BE49-F238E27FC236}">
                <a16:creationId xmlns:a16="http://schemas.microsoft.com/office/drawing/2014/main" id="{08CCDCF6-6458-4750-91C3-CDFF523182EC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371"/>
          <a:stretch/>
        </p:blipFill>
        <p:spPr>
          <a:xfrm>
            <a:off x="543133" y="2088413"/>
            <a:ext cx="2576479" cy="46771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3" name="Obrázek 32">
            <a:extLst>
              <a:ext uri="{FF2B5EF4-FFF2-40B4-BE49-F238E27FC236}">
                <a16:creationId xmlns:a16="http://schemas.microsoft.com/office/drawing/2014/main" id="{1B967C9C-42A0-4F76-A61F-0EFC0F427BB9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35610" r="40272" b="11320"/>
          <a:stretch/>
        </p:blipFill>
        <p:spPr>
          <a:xfrm>
            <a:off x="9356395" y="278513"/>
            <a:ext cx="2536530" cy="16810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0985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10000">
        <p14:ripple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7000"/>
            <a:lum/>
          </a:blip>
          <a:srcRect/>
          <a:stretch>
            <a:fillRect l="-28000" r="-2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FA0F8EFC-489B-48BD-B4FB-517B2F3B42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9731" y="4183621"/>
            <a:ext cx="4436355" cy="24399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168E9485-A9E1-4474-A63D-79AD8D55DB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87" y="126735"/>
            <a:ext cx="2222837" cy="45019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211C49B2-8931-435D-B5EA-59E754670F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8512" y="4242616"/>
            <a:ext cx="4879992" cy="24399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Obrázek 20">
            <a:extLst>
              <a:ext uri="{FF2B5EF4-FFF2-40B4-BE49-F238E27FC236}">
                <a16:creationId xmlns:a16="http://schemas.microsoft.com/office/drawing/2014/main" id="{9E947B6C-A7DB-4557-9304-652A9E7623F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516" r="19419"/>
          <a:stretch/>
        </p:blipFill>
        <p:spPr>
          <a:xfrm>
            <a:off x="7158512" y="266695"/>
            <a:ext cx="4835501" cy="36707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Obrázek 22">
            <a:extLst>
              <a:ext uri="{FF2B5EF4-FFF2-40B4-BE49-F238E27FC236}">
                <a16:creationId xmlns:a16="http://schemas.microsoft.com/office/drawing/2014/main" id="{D3EC6693-8334-4B03-AB43-2D748E8DB45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9730" y="266695"/>
            <a:ext cx="4436355" cy="36707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" name="Obrázek 24">
            <a:extLst>
              <a:ext uri="{FF2B5EF4-FFF2-40B4-BE49-F238E27FC236}">
                <a16:creationId xmlns:a16="http://schemas.microsoft.com/office/drawing/2014/main" id="{6CC97904-6FB6-4414-B2C8-667DBAC6CD1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1548"/>
          <a:stretch/>
        </p:blipFill>
        <p:spPr>
          <a:xfrm>
            <a:off x="189356" y="4759990"/>
            <a:ext cx="2222837" cy="1910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894057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10000">
        <p14:ripple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1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1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1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7000"/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205F269-FEE0-434F-8CD8-6C8E411963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91973"/>
            <a:ext cx="10515600" cy="1325563"/>
          </a:xfrm>
        </p:spPr>
        <p:txBody>
          <a:bodyPr/>
          <a:lstStyle/>
          <a:p>
            <a:pPr algn="ctr"/>
            <a:r>
              <a:rPr lang="cs-CZ" b="1" dirty="0">
                <a:latin typeface="Comic Sans MS" panose="030F0702030302020204" pitchFamily="66" charset="0"/>
              </a:rPr>
              <a:t>Školní družina sídlí…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B5B9F9D-73BB-4BC5-95CE-CFFB87AA2A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3200" b="1" dirty="0">
                <a:latin typeface="Comic Sans MS" panose="030F0702030302020204" pitchFamily="66" charset="0"/>
              </a:rPr>
              <a:t>v hlavní budově školy – 4. a 5. oddělení</a:t>
            </a:r>
          </a:p>
          <a:p>
            <a:r>
              <a:rPr lang="cs-CZ" sz="3200" b="1" dirty="0">
                <a:latin typeface="Comic Sans MS" panose="030F0702030302020204" pitchFamily="66" charset="0"/>
              </a:rPr>
              <a:t>v přístavbě školy – 1.-3. a 6. oddělení</a:t>
            </a:r>
          </a:p>
          <a:p>
            <a:endParaRPr lang="cs-CZ" sz="3200" b="1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cs-CZ" sz="3200" b="1" dirty="0">
              <a:latin typeface="Comic Sans MS" panose="030F0702030302020204" pitchFamily="66" charset="0"/>
            </a:endParaRP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E3B6B4D0-D624-492F-B117-7FB52EAA88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5608" y="1825625"/>
            <a:ext cx="2371760" cy="480281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62A4A29A-0BB0-491D-BB1B-C3545B17EDF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478" r="16753"/>
          <a:stretch/>
        </p:blipFill>
        <p:spPr>
          <a:xfrm>
            <a:off x="4719484" y="3429000"/>
            <a:ext cx="4451344" cy="319009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856014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6000">
        <p14:ripple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3547CFC-BC3F-4B66-879D-F17E26BC1D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996" y="326321"/>
            <a:ext cx="11494008" cy="6205357"/>
          </a:xfrm>
        </p:spPr>
        <p:txBody>
          <a:bodyPr>
            <a:normAutofit fontScale="90000"/>
          </a:bodyPr>
          <a:lstStyle/>
          <a:p>
            <a:pPr algn="ctr"/>
            <a:br>
              <a:rPr lang="cs-CZ" sz="7200" b="1" dirty="0">
                <a:latin typeface="Comic Sans MS" panose="030F0702030302020204" pitchFamily="66" charset="0"/>
              </a:rPr>
            </a:br>
            <a:br>
              <a:rPr lang="cs-CZ" sz="7200" b="1" dirty="0">
                <a:latin typeface="Comic Sans MS" panose="030F0702030302020204" pitchFamily="66" charset="0"/>
              </a:rPr>
            </a:br>
            <a:br>
              <a:rPr lang="cs-CZ" sz="7200" b="1" dirty="0">
                <a:latin typeface="Comic Sans MS" panose="030F0702030302020204" pitchFamily="66" charset="0"/>
              </a:rPr>
            </a:br>
            <a:br>
              <a:rPr lang="cs-CZ" sz="7200" b="1" dirty="0">
                <a:latin typeface="Comic Sans MS" panose="030F0702030302020204" pitchFamily="66" charset="0"/>
              </a:rPr>
            </a:br>
            <a:r>
              <a:rPr lang="cs-CZ" sz="7200" b="1" dirty="0">
                <a:latin typeface="Comic Sans MS" panose="030F0702030302020204" pitchFamily="66" charset="0"/>
              </a:rPr>
              <a:t>Těšíme se</a:t>
            </a:r>
            <a:br>
              <a:rPr lang="cs-CZ" sz="7200" b="1" dirty="0">
                <a:latin typeface="Comic Sans MS" panose="030F0702030302020204" pitchFamily="66" charset="0"/>
              </a:rPr>
            </a:br>
            <a:br>
              <a:rPr lang="cs-CZ" sz="7200" b="1" dirty="0">
                <a:latin typeface="Comic Sans MS" panose="030F0702030302020204" pitchFamily="66" charset="0"/>
              </a:rPr>
            </a:br>
            <a:r>
              <a:rPr lang="cs-CZ" sz="6700" b="1" dirty="0">
                <a:latin typeface="Comic Sans MS" panose="030F0702030302020204" pitchFamily="66" charset="0"/>
              </a:rPr>
              <a:t>na společně strávené chvíle…</a:t>
            </a:r>
            <a:br>
              <a:rPr lang="cs-CZ" sz="6700" b="1" dirty="0">
                <a:latin typeface="Comic Sans MS" panose="030F0702030302020204" pitchFamily="66" charset="0"/>
              </a:rPr>
            </a:br>
            <a:br>
              <a:rPr lang="cs-CZ" sz="6700" b="1" dirty="0">
                <a:latin typeface="Comic Sans MS" panose="030F0702030302020204" pitchFamily="66" charset="0"/>
              </a:rPr>
            </a:br>
            <a:br>
              <a:rPr lang="cs-CZ" sz="6700" b="1" dirty="0">
                <a:latin typeface="Comic Sans MS" panose="030F0702030302020204" pitchFamily="66" charset="0"/>
              </a:rPr>
            </a:br>
            <a:r>
              <a:rPr lang="cs-CZ" sz="4900" b="1" dirty="0">
                <a:latin typeface="Comic Sans MS" panose="030F0702030302020204" pitchFamily="66" charset="0"/>
              </a:rPr>
              <a:t>kolektiv vychovatelek</a:t>
            </a:r>
            <a:br>
              <a:rPr lang="cs-CZ" sz="4900" b="1" dirty="0">
                <a:latin typeface="Comic Sans MS" panose="030F0702030302020204" pitchFamily="66" charset="0"/>
                <a:sym typeface="Wingdings" panose="05000000000000000000" pitchFamily="2" charset="2"/>
              </a:rPr>
            </a:br>
            <a:r>
              <a:rPr lang="cs-CZ" sz="5400" b="1" dirty="0">
                <a:latin typeface="Comic Sans MS" panose="030F0702030302020204" pitchFamily="66" charset="0"/>
              </a:rPr>
              <a:t>2022</a:t>
            </a:r>
            <a:br>
              <a:rPr lang="cs-CZ" sz="5400" b="1" dirty="0">
                <a:latin typeface="Comic Sans MS" panose="030F0702030302020204" pitchFamily="66" charset="0"/>
                <a:sym typeface="Wingdings" panose="05000000000000000000" pitchFamily="2" charset="2"/>
              </a:rPr>
            </a:br>
            <a:br>
              <a:rPr lang="cs-CZ" sz="5400" b="1" dirty="0">
                <a:latin typeface="Comic Sans MS" panose="030F0702030302020204" pitchFamily="66" charset="0"/>
                <a:sym typeface="Wingdings" panose="05000000000000000000" pitchFamily="2" charset="2"/>
              </a:rPr>
            </a:br>
            <a:br>
              <a:rPr lang="cs-CZ" sz="5400" b="1" dirty="0">
                <a:latin typeface="Comic Sans MS" panose="030F0702030302020204" pitchFamily="66" charset="0"/>
                <a:sym typeface="Wingdings" panose="05000000000000000000" pitchFamily="2" charset="2"/>
              </a:rPr>
            </a:br>
            <a:br>
              <a:rPr lang="cs-CZ" sz="5400" b="1" dirty="0">
                <a:latin typeface="Comic Sans MS" panose="030F0702030302020204" pitchFamily="66" charset="0"/>
                <a:sym typeface="Wingdings" panose="05000000000000000000" pitchFamily="2" charset="2"/>
              </a:rPr>
            </a:br>
            <a:br>
              <a:rPr lang="cs-CZ" sz="5400" b="1" dirty="0">
                <a:latin typeface="Comic Sans MS" panose="030F0702030302020204" pitchFamily="66" charset="0"/>
                <a:sym typeface="Wingdings" panose="05000000000000000000" pitchFamily="2" charset="2"/>
              </a:rPr>
            </a:br>
            <a:r>
              <a:rPr lang="cs-CZ" sz="8000" b="1" dirty="0">
                <a:latin typeface="Comic Sans MS" panose="030F0702030302020204" pitchFamily="66" charset="0"/>
              </a:rPr>
              <a:t>                                                                                                                                        </a:t>
            </a:r>
            <a:endParaRPr lang="cs-CZ" sz="72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9811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10000">
        <p14:ripple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xit" presetSubtype="0" fill="hold" grpId="0" nodeType="click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4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4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7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B2D5246-9374-422A-B208-300E68AF62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>
                <a:latin typeface="Comic Sans MS" panose="030F0702030302020204" pitchFamily="66" charset="0"/>
              </a:rPr>
              <a:t>ŠKOLNÍ DRUŽINOU VÁS PROVEDOU…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61BF730-1B11-44C7-921A-E2572DCBF3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3626" y="1825625"/>
            <a:ext cx="10980174" cy="4351338"/>
          </a:xfrm>
        </p:spPr>
        <p:txBody>
          <a:bodyPr>
            <a:normAutofit/>
          </a:bodyPr>
          <a:lstStyle/>
          <a:p>
            <a:r>
              <a:rPr lang="cs-CZ" sz="2400" b="1" dirty="0">
                <a:latin typeface="Comic Sans MS" panose="030F0702030302020204" pitchFamily="66" charset="0"/>
              </a:rPr>
              <a:t>1. odd.: Gabriela Hubená - Koťata</a:t>
            </a:r>
          </a:p>
          <a:p>
            <a:r>
              <a:rPr lang="cs-CZ" sz="2400" b="1" dirty="0">
                <a:latin typeface="Comic Sans MS" panose="030F0702030302020204" pitchFamily="66" charset="0"/>
              </a:rPr>
              <a:t>2. odd.: Renata Smetanová (vedoucí školní družiny) - Žáby</a:t>
            </a:r>
          </a:p>
          <a:p>
            <a:r>
              <a:rPr lang="cs-CZ" sz="2400" b="1" dirty="0">
                <a:latin typeface="Comic Sans MS" panose="030F0702030302020204" pitchFamily="66" charset="0"/>
              </a:rPr>
              <a:t>3. odd.: Renata Kulasová - Berušky</a:t>
            </a:r>
          </a:p>
          <a:p>
            <a:r>
              <a:rPr lang="cs-CZ" sz="2400" b="1" dirty="0">
                <a:latin typeface="Comic Sans MS" panose="030F0702030302020204" pitchFamily="66" charset="0"/>
              </a:rPr>
              <a:t>4. odd.: Jitka Pémová - Dráčata</a:t>
            </a:r>
          </a:p>
          <a:p>
            <a:r>
              <a:rPr lang="cs-CZ" sz="2400" b="1" dirty="0">
                <a:latin typeface="Comic Sans MS" panose="030F0702030302020204" pitchFamily="66" charset="0"/>
              </a:rPr>
              <a:t>5. odd.: Anna Kerdová - Včeličky</a:t>
            </a:r>
          </a:p>
          <a:p>
            <a:r>
              <a:rPr lang="cs-CZ" sz="2400" b="1" dirty="0">
                <a:latin typeface="Comic Sans MS" panose="030F0702030302020204" pitchFamily="66" charset="0"/>
              </a:rPr>
              <a:t>6. odd.: Bc. Jaroslava Králová - Sluníčka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6081C45A-1F2B-4EC3-805E-841A76D8020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7108" y="2941331"/>
            <a:ext cx="4741266" cy="355154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8264505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15000">
        <p14:ripple/>
      </p:transition>
    </mc:Choice>
    <mc:Fallback>
      <p:transition spd="slow" advClick="0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4" dur="2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5" dur="2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6" dur="2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7" dur="2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1" dur="2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2" dur="2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3" dur="2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4" dur="2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8" dur="2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9" dur="2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30" dur="2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31" dur="2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35" dur="2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36" dur="2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37" dur="2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38" dur="2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42" dur="2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43" dur="2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44" dur="2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45" dur="2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49" dur="2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50" dur="2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51" dur="2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52" dur="2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7000"/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C297B01-B3EB-4419-953B-61C81C9047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err="1">
                <a:latin typeface="Comic Sans MS" panose="030F0702030302020204" pitchFamily="66" charset="0"/>
              </a:rPr>
              <a:t>Družinka</a:t>
            </a:r>
            <a:r>
              <a:rPr lang="cs-CZ" b="1" dirty="0">
                <a:latin typeface="Comic Sans MS" panose="030F0702030302020204" pitchFamily="66" charset="0"/>
              </a:rPr>
              <a:t> je zajímavá…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1C2BBF6-4BE1-45D2-8DC1-146CC9598E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cs-CZ" sz="3200" b="1" dirty="0">
                <a:latin typeface="Comic Sans MS" panose="030F0702030302020204" pitchFamily="66" charset="0"/>
              </a:rPr>
              <a:t>Aktivní využití volného času</a:t>
            </a:r>
          </a:p>
          <a:p>
            <a:r>
              <a:rPr lang="cs-CZ" sz="3200" b="1" dirty="0">
                <a:latin typeface="Comic Sans MS" panose="030F0702030302020204" pitchFamily="66" charset="0"/>
              </a:rPr>
              <a:t>Vzájemné vztahy</a:t>
            </a:r>
          </a:p>
          <a:p>
            <a:r>
              <a:rPr lang="cs-CZ" sz="3200" b="1" dirty="0">
                <a:latin typeface="Comic Sans MS" panose="030F0702030302020204" pitchFamily="66" charset="0"/>
              </a:rPr>
              <a:t>Utváření kolektivu</a:t>
            </a:r>
          </a:p>
          <a:p>
            <a:r>
              <a:rPr lang="cs-CZ" sz="3200" b="1" dirty="0">
                <a:latin typeface="Comic Sans MS" panose="030F0702030302020204" pitchFamily="66" charset="0"/>
              </a:rPr>
              <a:t>Učení nových dovedností</a:t>
            </a:r>
          </a:p>
          <a:p>
            <a:r>
              <a:rPr lang="cs-CZ" sz="3200" b="1" dirty="0">
                <a:latin typeface="Comic Sans MS" panose="030F0702030302020204" pitchFamily="66" charset="0"/>
              </a:rPr>
              <a:t>Získávání nových poznatků</a:t>
            </a:r>
          </a:p>
          <a:p>
            <a:r>
              <a:rPr lang="cs-CZ" sz="3200" b="1" dirty="0">
                <a:latin typeface="Comic Sans MS" panose="030F0702030302020204" pitchFamily="66" charset="0"/>
              </a:rPr>
              <a:t>Nevšední zážitky (besedy, divadelní představení …)</a:t>
            </a:r>
          </a:p>
          <a:p>
            <a:r>
              <a:rPr lang="cs-CZ" sz="3200" b="1" dirty="0">
                <a:latin typeface="Comic Sans MS" panose="030F0702030302020204" pitchFamily="66" charset="0"/>
              </a:rPr>
              <a:t>Tvůrčí vzdělávání</a:t>
            </a:r>
          </a:p>
          <a:p>
            <a:r>
              <a:rPr lang="cs-CZ" sz="3200" b="1" dirty="0">
                <a:latin typeface="Comic Sans MS" panose="030F0702030302020204" pitchFamily="66" charset="0"/>
              </a:rPr>
              <a:t>Samostatnost dětí</a:t>
            </a:r>
          </a:p>
        </p:txBody>
      </p:sp>
    </p:spTree>
    <p:extLst>
      <p:ext uri="{BB962C8B-B14F-4D97-AF65-F5344CB8AC3E}">
        <p14:creationId xmlns:p14="http://schemas.microsoft.com/office/powerpoint/2010/main" val="32289390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10000">
        <p14:ripple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4" dur="1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5" dur="1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6" dur="1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7" dur="1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1" dur="1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2" dur="1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3" dur="1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4" dur="1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8" dur="1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9" dur="1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30" dur="1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31" dur="1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35" dur="1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36" dur="1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37" dur="1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38" dur="1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42" dur="1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43" dur="1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44" dur="1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45" dur="1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49" dur="1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50" dur="1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51" dur="1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52" dur="1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56" dur="1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57" dur="1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58" dur="1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59" dur="1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63" dur="1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64" dur="1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65" dur="1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66" dur="1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7000"/>
            <a:lum/>
          </a:blip>
          <a:srcRect/>
          <a:stretch>
            <a:fillRect l="-14000" r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B702B6E-A2B3-4DF6-AA68-D6F8A76314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>
                <a:latin typeface="Comic Sans MS" panose="030F0702030302020204" pitchFamily="66" charset="0"/>
              </a:rPr>
              <a:t>Nabízíme zajímavé zájmové aktivity…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D0A3AF2-0E0B-4967-A09A-1C4D34E486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200" b="1" dirty="0">
                <a:latin typeface="Comic Sans MS" panose="030F0702030302020204" pitchFamily="66" charset="0"/>
              </a:rPr>
              <a:t>Dovedné ruce</a:t>
            </a:r>
          </a:p>
          <a:p>
            <a:pPr algn="ctr"/>
            <a:r>
              <a:rPr lang="cs-CZ" sz="3200" b="1" dirty="0">
                <a:latin typeface="Comic Sans MS" panose="030F0702030302020204" pitchFamily="66" charset="0"/>
              </a:rPr>
              <a:t>Malý čtenář</a:t>
            </a:r>
          </a:p>
          <a:p>
            <a:pPr algn="ctr"/>
            <a:r>
              <a:rPr lang="cs-CZ" sz="3200" b="1" dirty="0" err="1">
                <a:latin typeface="Comic Sans MS" panose="030F0702030302020204" pitchFamily="66" charset="0"/>
              </a:rPr>
              <a:t>Přírodovědníček</a:t>
            </a:r>
            <a:endParaRPr lang="cs-CZ" sz="3200" b="1" dirty="0">
              <a:latin typeface="Comic Sans MS" panose="030F0702030302020204" pitchFamily="66" charset="0"/>
            </a:endParaRPr>
          </a:p>
          <a:p>
            <a:pPr algn="ctr"/>
            <a:r>
              <a:rPr lang="cs-CZ" sz="3200" b="1" dirty="0" err="1">
                <a:latin typeface="Comic Sans MS" panose="030F0702030302020204" pitchFamily="66" charset="0"/>
              </a:rPr>
              <a:t>Sporťáček</a:t>
            </a:r>
            <a:endParaRPr lang="cs-CZ" sz="3200" b="1" dirty="0">
              <a:latin typeface="Comic Sans MS" panose="030F0702030302020204" pitchFamily="66" charset="0"/>
            </a:endParaRPr>
          </a:p>
          <a:p>
            <a:pPr algn="ctr"/>
            <a:r>
              <a:rPr lang="cs-CZ" sz="3200" b="1" dirty="0" err="1">
                <a:latin typeface="Comic Sans MS" panose="030F0702030302020204" pitchFamily="66" charset="0"/>
              </a:rPr>
              <a:t>Výtvarníček</a:t>
            </a:r>
            <a:endParaRPr lang="cs-CZ" sz="3200" b="1" dirty="0">
              <a:latin typeface="Comic Sans MS" panose="030F0702030302020204" pitchFamily="66" charset="0"/>
            </a:endParaRPr>
          </a:p>
          <a:p>
            <a:pPr algn="ctr"/>
            <a:r>
              <a:rPr lang="cs-CZ" sz="3200" b="1" dirty="0">
                <a:latin typeface="Comic Sans MS" panose="030F0702030302020204" pitchFamily="66" charset="0"/>
              </a:rPr>
              <a:t>Zumba a žonglování</a:t>
            </a:r>
          </a:p>
        </p:txBody>
      </p:sp>
    </p:spTree>
    <p:extLst>
      <p:ext uri="{BB962C8B-B14F-4D97-AF65-F5344CB8AC3E}">
        <p14:creationId xmlns:p14="http://schemas.microsoft.com/office/powerpoint/2010/main" val="23994424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10000">
        <p14:ripple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4" dur="1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5" dur="1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6" dur="1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7" dur="1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1" dur="1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2" dur="1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3" dur="1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4" dur="1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8" dur="1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9" dur="1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30" dur="1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31" dur="1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35" dur="1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36" dur="1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37" dur="1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38" dur="1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42" dur="1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43" dur="1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44" dur="1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45" dur="1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49" dur="1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50" dur="1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51" dur="1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52" dur="1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7000"/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3547CFC-BC3F-4B66-879D-F17E26BC1D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>
                <a:latin typeface="Comic Sans MS" panose="030F0702030302020204" pitchFamily="66" charset="0"/>
              </a:rPr>
              <a:t>Naše </a:t>
            </a:r>
            <a:r>
              <a:rPr lang="cs-CZ" b="1" dirty="0" err="1">
                <a:latin typeface="Comic Sans MS" panose="030F0702030302020204" pitchFamily="66" charset="0"/>
              </a:rPr>
              <a:t>družinka</a:t>
            </a:r>
            <a:r>
              <a:rPr lang="cs-CZ" b="1" dirty="0">
                <a:latin typeface="Comic Sans MS" panose="030F0702030302020204" pitchFamily="66" charset="0"/>
              </a:rPr>
              <a:t> ve fotkách…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1DB8B5F-52BA-43E4-9187-4ADCD84A8A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41537"/>
            <a:ext cx="10515600" cy="729679"/>
          </a:xfrm>
        </p:spPr>
        <p:txBody>
          <a:bodyPr>
            <a:normAutofit/>
          </a:bodyPr>
          <a:lstStyle/>
          <a:p>
            <a:pPr algn="ctr"/>
            <a:r>
              <a:rPr lang="cs-CZ" sz="3200" b="1" dirty="0">
                <a:latin typeface="Comic Sans MS" panose="030F0702030302020204" pitchFamily="66" charset="0"/>
              </a:rPr>
              <a:t>Nové vybavení působí velice útulně</a:t>
            </a:r>
          </a:p>
        </p:txBody>
      </p:sp>
    </p:spTree>
    <p:extLst>
      <p:ext uri="{BB962C8B-B14F-4D97-AF65-F5344CB8AC3E}">
        <p14:creationId xmlns:p14="http://schemas.microsoft.com/office/powerpoint/2010/main" val="1485597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10000">
        <p14:ripple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7000"/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D604F9DC-B017-4EB7-9262-11208C9F26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25" y="20845"/>
            <a:ext cx="4690293" cy="30908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236324E6-ED29-49E5-9325-788520E68A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4479" y="3665499"/>
            <a:ext cx="4816914" cy="28385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AF31F8B7-0E99-458E-9D2A-0AB67522D0B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9464" y="353962"/>
            <a:ext cx="5434207" cy="30908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6AAD804E-7806-4DC7-8A61-50A60768707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066" y="3738650"/>
            <a:ext cx="5677078" cy="28385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393533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10000">
        <p14:ripple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7000"/>
            <a:lum/>
          </a:blip>
          <a:srcRect/>
          <a:stretch>
            <a:fillRect l="-28000" r="-2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3547CFC-BC3F-4B66-879D-F17E26BC1D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>
                <a:latin typeface="Comic Sans MS" panose="030F0702030302020204" pitchFamily="66" charset="0"/>
              </a:rPr>
              <a:t>Naše </a:t>
            </a:r>
            <a:r>
              <a:rPr lang="cs-CZ" b="1" dirty="0" err="1">
                <a:latin typeface="Comic Sans MS" panose="030F0702030302020204" pitchFamily="66" charset="0"/>
              </a:rPr>
              <a:t>družinka</a:t>
            </a:r>
            <a:r>
              <a:rPr lang="cs-CZ" b="1" dirty="0">
                <a:latin typeface="Comic Sans MS" panose="030F0702030302020204" pitchFamily="66" charset="0"/>
              </a:rPr>
              <a:t> ve fotkách…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1DB8B5F-52BA-43E4-9187-4ADCD84A8A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4348" y="2515287"/>
            <a:ext cx="10943303" cy="3423931"/>
          </a:xfrm>
        </p:spPr>
        <p:txBody>
          <a:bodyPr/>
          <a:lstStyle/>
          <a:p>
            <a:pPr algn="ctr"/>
            <a:r>
              <a:rPr lang="cs-CZ" sz="3200" b="1" dirty="0">
                <a:latin typeface="Comic Sans MS" panose="030F0702030302020204" pitchFamily="66" charset="0"/>
              </a:rPr>
              <a:t>Výmalba zdí i velké množství nástěnek navozuje</a:t>
            </a:r>
          </a:p>
          <a:p>
            <a:pPr marL="0" indent="0" algn="ctr">
              <a:buNone/>
            </a:pPr>
            <a:r>
              <a:rPr lang="cs-CZ" sz="3200" b="1" dirty="0">
                <a:latin typeface="Comic Sans MS" panose="030F0702030302020204" pitchFamily="66" charset="0"/>
              </a:rPr>
              <a:t>tu správnou atmosféru</a:t>
            </a:r>
          </a:p>
          <a:p>
            <a:pPr marL="0" indent="0" algn="ctr">
              <a:buNone/>
            </a:pP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16473680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10000">
        <p14:ripple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7000"/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421C46AC-EF6F-44D3-951E-CC18CD19F1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291" y="9808"/>
            <a:ext cx="6577781" cy="28785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E96D0A5A-7AAC-4EF8-9C0C-14191F59E4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9709" y="3947305"/>
            <a:ext cx="8023273" cy="28835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2C8236F0-CA24-407B-B924-079078AF2AC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59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0998" y="534583"/>
            <a:ext cx="5079145" cy="31160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F9066D91-B23D-4864-9DD8-40520A6953F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75" y="3091806"/>
            <a:ext cx="4077927" cy="29176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832295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10000">
        <p14:ripple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2506</TotalTime>
  <Words>315</Words>
  <Application>Microsoft Office PowerPoint</Application>
  <PresentationFormat>Širokoúhlá obrazovka</PresentationFormat>
  <Paragraphs>60</Paragraphs>
  <Slides>20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20</vt:i4>
      </vt:variant>
    </vt:vector>
  </HeadingPairs>
  <TitlesOfParts>
    <vt:vector size="26" baseType="lpstr">
      <vt:lpstr>Arial</vt:lpstr>
      <vt:lpstr>Calibri</vt:lpstr>
      <vt:lpstr>Calibri Light</vt:lpstr>
      <vt:lpstr>Comic Sans MS</vt:lpstr>
      <vt:lpstr>Jokerman</vt:lpstr>
      <vt:lpstr>Motiv Office</vt:lpstr>
      <vt:lpstr>ŠKOLNÍ DRUŽINA</vt:lpstr>
      <vt:lpstr>Školní družina sídlí…</vt:lpstr>
      <vt:lpstr>ŠKOLNÍ DRUŽINOU VÁS PROVEDOU…</vt:lpstr>
      <vt:lpstr>Družinka je zajímavá…</vt:lpstr>
      <vt:lpstr>Nabízíme zajímavé zájmové aktivity…</vt:lpstr>
      <vt:lpstr>Naše družinka ve fotkách…</vt:lpstr>
      <vt:lpstr>Prezentace aplikace PowerPoint</vt:lpstr>
      <vt:lpstr>Naše družinka ve fotkách…</vt:lpstr>
      <vt:lpstr>Prezentace aplikace PowerPoint</vt:lpstr>
      <vt:lpstr>Prezentace aplikace PowerPoint</vt:lpstr>
      <vt:lpstr>Naše družinka ve fotkách…</vt:lpstr>
      <vt:lpstr>Prezentace aplikace PowerPoint</vt:lpstr>
      <vt:lpstr>ROK PLNÝ AKCÍ</vt:lpstr>
      <vt:lpstr>Prezentace aplikace PowerPoint</vt:lpstr>
      <vt:lpstr>Naše družinka ve fotkách…</vt:lpstr>
      <vt:lpstr>Prezentace aplikace PowerPoint</vt:lpstr>
      <vt:lpstr>Naše družinka ve fotkách…</vt:lpstr>
      <vt:lpstr>Prezentace aplikace PowerPoint</vt:lpstr>
      <vt:lpstr>Prezentace aplikace PowerPoint</vt:lpstr>
      <vt:lpstr>    Těšíme se  na společně strávené chvíle…   kolektiv vychovatelek 2022                                                                                                                                           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ŠKOLNÍ DRUŽINA</dc:title>
  <dc:creator>Králová Jaroslava</dc:creator>
  <cp:lastModifiedBy>Králová Jaroslava</cp:lastModifiedBy>
  <cp:revision>74</cp:revision>
  <dcterms:created xsi:type="dcterms:W3CDTF">2022-03-09T12:09:09Z</dcterms:created>
  <dcterms:modified xsi:type="dcterms:W3CDTF">2022-03-25T20:44:32Z</dcterms:modified>
</cp:coreProperties>
</file>